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1"/>
  </p:notesMasterIdLst>
  <p:sldIdLst>
    <p:sldId id="1509" r:id="rId4"/>
    <p:sldId id="299" r:id="rId5"/>
    <p:sldId id="1410" r:id="rId6"/>
    <p:sldId id="1433" r:id="rId7"/>
    <p:sldId id="1411" r:id="rId8"/>
    <p:sldId id="1501" r:id="rId9"/>
    <p:sldId id="1502" r:id="rId10"/>
    <p:sldId id="1503" r:id="rId11"/>
    <p:sldId id="1504" r:id="rId12"/>
    <p:sldId id="1459" r:id="rId13"/>
    <p:sldId id="1505" r:id="rId14"/>
    <p:sldId id="1493" r:id="rId15"/>
    <p:sldId id="1482" r:id="rId16"/>
    <p:sldId id="1480" r:id="rId17"/>
    <p:sldId id="1479" r:id="rId18"/>
    <p:sldId id="1546" r:id="rId19"/>
    <p:sldId id="1486" r:id="rId20"/>
    <p:sldId id="1487" r:id="rId21"/>
    <p:sldId id="1485" r:id="rId22"/>
    <p:sldId id="1488" r:id="rId23"/>
    <p:sldId id="1507" r:id="rId24"/>
    <p:sldId id="1508" r:id="rId25"/>
    <p:sldId id="1457" r:id="rId26"/>
    <p:sldId id="1460" r:id="rId27"/>
    <p:sldId id="1506" r:id="rId28"/>
    <p:sldId id="1462" r:id="rId29"/>
    <p:sldId id="1461" r:id="rId30"/>
    <p:sldId id="1499" r:id="rId31"/>
    <p:sldId id="1500" r:id="rId32"/>
    <p:sldId id="1464" r:id="rId33"/>
    <p:sldId id="1465" r:id="rId34"/>
    <p:sldId id="1510" r:id="rId35"/>
    <p:sldId id="1471" r:id="rId36"/>
    <p:sldId id="1472" r:id="rId37"/>
    <p:sldId id="1474" r:id="rId38"/>
    <p:sldId id="1476" r:id="rId39"/>
    <p:sldId id="260" r:id="rId40"/>
  </p:sldIdLst>
  <p:sldSz cx="24384000" cy="13716000"/>
  <p:notesSz cx="6858000" cy="9144000"/>
  <p:custDataLst>
    <p:tags r:id="rId4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1pPr>
    <a:lvl2pPr marL="0" marR="0" indent="4572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2pPr>
    <a:lvl3pPr marL="0" marR="0" indent="9144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3pPr>
    <a:lvl4pPr marL="0" marR="0" indent="13716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4pPr>
    <a:lvl5pPr marL="0" marR="0" indent="18288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5pPr>
    <a:lvl6pPr marL="0" marR="0" indent="22860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6pPr>
    <a:lvl7pPr marL="0" marR="0" indent="27432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7pPr>
    <a:lvl8pPr marL="0" marR="0" indent="32004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8pPr>
    <a:lvl9pPr marL="0" marR="0" indent="3657600" algn="ctr" defTabSz="2437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261549"/>
    <a:srgbClr val="9EF3FA"/>
    <a:srgbClr val="3D1D69"/>
    <a:srgbClr val="033558"/>
    <a:srgbClr val="EF4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9" autoAdjust="0"/>
    <p:restoredTop sz="93939" autoAdjust="0"/>
  </p:normalViewPr>
  <p:slideViewPr>
    <p:cSldViewPr snapToGrid="0" snapToObjects="1">
      <p:cViewPr varScale="1">
        <p:scale>
          <a:sx n="35" d="100"/>
          <a:sy n="35" d="100"/>
        </p:scale>
        <p:origin x="55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6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4260852"/>
            <a:ext cx="20726400" cy="294005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49"/>
          </a:xfrm>
          <a:prstGeom prst="rect">
            <a:avLst/>
          </a:prstGeom>
        </p:spPr>
        <p:txBody>
          <a:bodyPr anchor="t"/>
          <a:lstStyle>
            <a:lvl1pPr algn="l">
              <a:defRPr sz="1066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335">
                <a:solidFill>
                  <a:schemeClr val="tx1">
                    <a:tint val="75000"/>
                  </a:schemeClr>
                </a:solidFill>
              </a:defRPr>
            </a:lvl1pPr>
            <a:lvl2pPr marL="1219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400" indent="0">
              <a:buNone/>
              <a:defRPr sz="4265">
                <a:solidFill>
                  <a:schemeClr val="tx1">
                    <a:tint val="75000"/>
                  </a:schemeClr>
                </a:solidFill>
              </a:defRPr>
            </a:lvl3pPr>
            <a:lvl4pPr marL="365760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4pPr>
            <a:lvl5pPr marL="487680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5pPr>
            <a:lvl6pPr marL="609600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6pPr>
            <a:lvl7pPr marL="731520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7pPr>
            <a:lvl8pPr marL="853440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8pPr>
            <a:lvl9pPr marL="9753600" indent="0">
              <a:buNone/>
              <a:defRPr sz="37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5"/>
          </a:xfrm>
          <a:prstGeom prst="rect">
            <a:avLst/>
          </a:prstGeom>
        </p:spPr>
        <p:txBody>
          <a:bodyPr/>
          <a:lstStyle>
            <a:lvl1pPr>
              <a:defRPr sz="7465"/>
            </a:lvl1pPr>
            <a:lvl2pPr>
              <a:defRPr sz="6400"/>
            </a:lvl2pPr>
            <a:lvl3pPr>
              <a:defRPr sz="5335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5"/>
          </a:xfrm>
          <a:prstGeom prst="rect">
            <a:avLst/>
          </a:prstGeom>
        </p:spPr>
        <p:txBody>
          <a:bodyPr/>
          <a:lstStyle>
            <a:lvl1pPr>
              <a:defRPr sz="7465"/>
            </a:lvl1pPr>
            <a:lvl2pPr>
              <a:defRPr sz="6400"/>
            </a:lvl2pPr>
            <a:lvl3pPr>
              <a:defRPr sz="5335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3070227"/>
            <a:ext cx="10773835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400" b="1"/>
            </a:lvl1pPr>
            <a:lvl2pPr marL="1219200" indent="0">
              <a:buNone/>
              <a:defRPr sz="5335" b="1"/>
            </a:lvl2pPr>
            <a:lvl3pPr marL="2438400" indent="0">
              <a:buNone/>
              <a:defRPr sz="4800" b="1"/>
            </a:lvl3pPr>
            <a:lvl4pPr marL="3657600" indent="0">
              <a:buNone/>
              <a:defRPr sz="4265" b="1"/>
            </a:lvl4pPr>
            <a:lvl5pPr marL="4876800" indent="0">
              <a:buNone/>
              <a:defRPr sz="4265" b="1"/>
            </a:lvl5pPr>
            <a:lvl6pPr marL="6096000" indent="0">
              <a:buNone/>
              <a:defRPr sz="4265" b="1"/>
            </a:lvl6pPr>
            <a:lvl7pPr marL="7315200" indent="0">
              <a:buNone/>
              <a:defRPr sz="4265" b="1"/>
            </a:lvl7pPr>
            <a:lvl8pPr marL="8534400" indent="0">
              <a:buNone/>
              <a:defRPr sz="4265" b="1"/>
            </a:lvl8pPr>
            <a:lvl9pPr marL="9753600" indent="0">
              <a:buNone/>
              <a:defRPr sz="42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9200" y="4349749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335"/>
            </a:lvl2pPr>
            <a:lvl3pPr>
              <a:defRPr sz="4800"/>
            </a:lvl3pPr>
            <a:lvl4pPr>
              <a:defRPr sz="4265"/>
            </a:lvl4pPr>
            <a:lvl5pPr>
              <a:defRPr sz="4265"/>
            </a:lvl5pPr>
            <a:lvl6pPr>
              <a:defRPr sz="4265"/>
            </a:lvl6pPr>
            <a:lvl7pPr>
              <a:defRPr sz="4265"/>
            </a:lvl7pPr>
            <a:lvl8pPr>
              <a:defRPr sz="4265"/>
            </a:lvl8pPr>
            <a:lvl9pPr>
              <a:defRPr sz="42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86737" y="3070227"/>
            <a:ext cx="1077806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400" b="1"/>
            </a:lvl1pPr>
            <a:lvl2pPr marL="1219200" indent="0">
              <a:buNone/>
              <a:defRPr sz="5335" b="1"/>
            </a:lvl2pPr>
            <a:lvl3pPr marL="2438400" indent="0">
              <a:buNone/>
              <a:defRPr sz="4800" b="1"/>
            </a:lvl3pPr>
            <a:lvl4pPr marL="3657600" indent="0">
              <a:buNone/>
              <a:defRPr sz="4265" b="1"/>
            </a:lvl4pPr>
            <a:lvl5pPr marL="4876800" indent="0">
              <a:buNone/>
              <a:defRPr sz="4265" b="1"/>
            </a:lvl5pPr>
            <a:lvl6pPr marL="6096000" indent="0">
              <a:buNone/>
              <a:defRPr sz="4265" b="1"/>
            </a:lvl6pPr>
            <a:lvl7pPr marL="7315200" indent="0">
              <a:buNone/>
              <a:defRPr sz="4265" b="1"/>
            </a:lvl7pPr>
            <a:lvl8pPr marL="8534400" indent="0">
              <a:buNone/>
              <a:defRPr sz="4265" b="1"/>
            </a:lvl8pPr>
            <a:lvl9pPr marL="9753600" indent="0">
              <a:buNone/>
              <a:defRPr sz="42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86737" y="4349749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335"/>
            </a:lvl2pPr>
            <a:lvl3pPr>
              <a:defRPr sz="4800"/>
            </a:lvl3pPr>
            <a:lvl4pPr>
              <a:defRPr sz="4265"/>
            </a:lvl4pPr>
            <a:lvl5pPr>
              <a:defRPr sz="4265"/>
            </a:lvl5pPr>
            <a:lvl6pPr>
              <a:defRPr sz="4265"/>
            </a:lvl6pPr>
            <a:lvl7pPr>
              <a:defRPr sz="4265"/>
            </a:lvl7pPr>
            <a:lvl8pPr>
              <a:defRPr sz="4265"/>
            </a:lvl8pPr>
            <a:lvl9pPr>
              <a:defRPr sz="42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4" y="546099"/>
            <a:ext cx="8022168" cy="2324101"/>
          </a:xfrm>
          <a:prstGeom prst="rect">
            <a:avLst/>
          </a:prstGeom>
        </p:spPr>
        <p:txBody>
          <a:bodyPr anchor="b"/>
          <a:lstStyle>
            <a:lvl1pPr algn="l">
              <a:defRPr sz="533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3" cy="11706227"/>
          </a:xfrm>
          <a:prstGeom prst="rect">
            <a:avLst/>
          </a:prstGeom>
        </p:spPr>
        <p:txBody>
          <a:bodyPr/>
          <a:lstStyle>
            <a:lvl1pPr>
              <a:defRPr sz="8535"/>
            </a:lvl1pPr>
            <a:lvl2pPr>
              <a:defRPr sz="7465"/>
            </a:lvl2pPr>
            <a:lvl3pPr>
              <a:defRPr sz="6400"/>
            </a:lvl3pPr>
            <a:lvl4pPr>
              <a:defRPr sz="5335"/>
            </a:lvl4pPr>
            <a:lvl5pPr>
              <a:defRPr sz="5335"/>
            </a:lvl5pPr>
            <a:lvl6pPr>
              <a:defRPr sz="5335"/>
            </a:lvl6pPr>
            <a:lvl7pPr>
              <a:defRPr sz="5335"/>
            </a:lvl7pPr>
            <a:lvl8pPr>
              <a:defRPr sz="5335"/>
            </a:lvl8pPr>
            <a:lvl9pPr>
              <a:defRPr sz="5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4" y="2870204"/>
            <a:ext cx="802216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5"/>
            </a:lvl1pPr>
            <a:lvl2pPr marL="1219200" indent="0">
              <a:buNone/>
              <a:defRPr sz="3200"/>
            </a:lvl2pPr>
            <a:lvl3pPr marL="2438400" indent="0">
              <a:buNone/>
              <a:defRPr sz="2665"/>
            </a:lvl3pPr>
            <a:lvl4pPr marL="3657600" indent="0">
              <a:buNone/>
              <a:defRPr sz="2400"/>
            </a:lvl4pPr>
            <a:lvl5pPr marL="4876800" indent="0">
              <a:buNone/>
              <a:defRPr sz="2400"/>
            </a:lvl5pPr>
            <a:lvl6pPr marL="6096000" indent="0">
              <a:buNone/>
              <a:defRPr sz="2400"/>
            </a:lvl6pPr>
            <a:lvl7pPr marL="7315200" indent="0">
              <a:buNone/>
              <a:defRPr sz="2400"/>
            </a:lvl7pPr>
            <a:lvl8pPr marL="8534400" indent="0">
              <a:buNone/>
              <a:defRPr sz="2400"/>
            </a:lvl8pPr>
            <a:lvl9pPr marL="9753600" indent="0">
              <a:buNone/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7"/>
          </a:xfrm>
          <a:prstGeom prst="rect">
            <a:avLst/>
          </a:prstGeom>
        </p:spPr>
        <p:txBody>
          <a:bodyPr anchor="b"/>
          <a:lstStyle>
            <a:lvl1pPr algn="l">
              <a:defRPr sz="533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9435" y="1225549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35"/>
            </a:lvl1pPr>
            <a:lvl2pPr marL="1219200" indent="0">
              <a:buNone/>
              <a:defRPr sz="7465"/>
            </a:lvl2pPr>
            <a:lvl3pPr marL="2438400" indent="0">
              <a:buNone/>
              <a:defRPr sz="6400"/>
            </a:lvl3pPr>
            <a:lvl4pPr marL="3657600" indent="0">
              <a:buNone/>
              <a:defRPr sz="5335"/>
            </a:lvl4pPr>
            <a:lvl5pPr marL="4876800" indent="0">
              <a:buNone/>
              <a:defRPr sz="5335"/>
            </a:lvl5pPr>
            <a:lvl6pPr marL="6096000" indent="0">
              <a:buNone/>
              <a:defRPr sz="5335"/>
            </a:lvl6pPr>
            <a:lvl7pPr marL="7315200" indent="0">
              <a:buNone/>
              <a:defRPr sz="5335"/>
            </a:lvl7pPr>
            <a:lvl8pPr marL="8534400" indent="0">
              <a:buNone/>
              <a:defRPr sz="5335"/>
            </a:lvl8pPr>
            <a:lvl9pPr marL="9753600" indent="0">
              <a:buNone/>
              <a:defRPr sz="533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5"/>
            </a:lvl1pPr>
            <a:lvl2pPr marL="1219200" indent="0">
              <a:buNone/>
              <a:defRPr sz="3200"/>
            </a:lvl2pPr>
            <a:lvl3pPr marL="2438400" indent="0">
              <a:buNone/>
              <a:defRPr sz="2665"/>
            </a:lvl3pPr>
            <a:lvl4pPr marL="3657600" indent="0">
              <a:buNone/>
              <a:defRPr sz="2400"/>
            </a:lvl4pPr>
            <a:lvl5pPr marL="4876800" indent="0">
              <a:buNone/>
              <a:defRPr sz="2400"/>
            </a:lvl5pPr>
            <a:lvl6pPr marL="6096000" indent="0">
              <a:buNone/>
              <a:defRPr sz="2400"/>
            </a:lvl6pPr>
            <a:lvl7pPr marL="7315200" indent="0">
              <a:buNone/>
              <a:defRPr sz="2400"/>
            </a:lvl7pPr>
            <a:lvl8pPr marL="8534400" indent="0">
              <a:buNone/>
              <a:defRPr sz="2400"/>
            </a:lvl8pPr>
            <a:lvl9pPr marL="9753600" indent="0">
              <a:buNone/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A735-7F91-4E5B-A88D-FF29309D96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21C1-A9C0-4B52-9092-D8C921857C2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screen"/>
          <a:srcRect l="5804" t="15574" r="16902" b="27665"/>
          <a:stretch>
            <a:fillRect/>
          </a:stretch>
        </p:blipFill>
        <p:spPr>
          <a:xfrm>
            <a:off x="-228601" y="44450"/>
            <a:ext cx="24674524" cy="138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169368"/>
            <a:ext cx="24384000" cy="432048"/>
          </a:xfrm>
          <a:prstGeom prst="rect">
            <a:avLst/>
          </a:prstGeom>
          <a:solidFill>
            <a:srgbClr val="C39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4384000" cy="1385392"/>
          </a:xfrm>
          <a:prstGeom prst="rect">
            <a:avLst/>
          </a:prstGeom>
          <a:solidFill>
            <a:srgbClr val="036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438400" rtl="0" eaLnBrk="1" latinLnBrk="0" hangingPunct="1">
        <a:spcBef>
          <a:spcPct val="0"/>
        </a:spcBef>
        <a:buNone/>
        <a:defRPr sz="11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535" kern="1200">
          <a:solidFill>
            <a:schemeClr val="tx1"/>
          </a:solidFill>
          <a:latin typeface="+mn-lt"/>
          <a:ea typeface="+mn-ea"/>
          <a:cs typeface="+mn-cs"/>
        </a:defRPr>
      </a:lvl1pPr>
      <a:lvl2pPr marL="1981200" indent="-7620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7465" kern="1200">
          <a:solidFill>
            <a:schemeClr val="tx1"/>
          </a:solidFill>
          <a:latin typeface="+mn-lt"/>
          <a:ea typeface="+mn-ea"/>
          <a:cs typeface="+mn-cs"/>
        </a:defRPr>
      </a:lvl2pPr>
      <a:lvl3pPr marL="30480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335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»"/>
        <a:defRPr sz="5335" kern="1200">
          <a:solidFill>
            <a:schemeClr val="tx1"/>
          </a:solidFill>
          <a:latin typeface="+mn-lt"/>
          <a:ea typeface="+mn-ea"/>
          <a:cs typeface="+mn-cs"/>
        </a:defRPr>
      </a:lvl5pPr>
      <a:lvl6pPr marL="67056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6pPr>
      <a:lvl7pPr marL="79248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8pPr>
      <a:lvl9pPr marL="103632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4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6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5400000">
            <a:off x="8003048" y="5974160"/>
            <a:ext cx="11097749" cy="1344149"/>
          </a:xfrm>
          <a:prstGeom prst="rect">
            <a:avLst/>
          </a:prstGeom>
          <a:solidFill>
            <a:srgbClr val="036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2381" y="7432965"/>
            <a:ext cx="7556144" cy="1279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25801"/>
          <a:stretch>
            <a:fillRect/>
          </a:stretch>
        </p:blipFill>
        <p:spPr>
          <a:xfrm>
            <a:off x="14223999" y="0"/>
            <a:ext cx="10160003" cy="137160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166998" y="8778213"/>
            <a:ext cx="6528725" cy="0"/>
          </a:xfrm>
          <a:prstGeom prst="line">
            <a:avLst/>
          </a:prstGeom>
          <a:ln w="28575">
            <a:solidFill>
              <a:srgbClr val="036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1231" y="6890519"/>
            <a:ext cx="7900259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535" b="1" dirty="0">
                <a:latin typeface="+mn-ea"/>
                <a:cs typeface="+mn-ea"/>
              </a:rPr>
              <a:t>赛区基本信息表</a:t>
            </a:r>
            <a:endParaRPr lang="zh-CN" altLang="en-US" sz="8535" b="1" dirty="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2" y="1673424"/>
            <a:ext cx="4498976" cy="44989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55280" y="10952829"/>
            <a:ext cx="4636719" cy="1096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6945">
              <a:lnSpc>
                <a:spcPts val="25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+mn-ea"/>
                <a:cs typeface="+mn-ea"/>
              </a:rPr>
              <a:t>XX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  <a:cs typeface="+mn-ea"/>
              </a:rPr>
              <a:t>赛区</a:t>
            </a:r>
            <a:endParaRPr lang="en-US" altLang="zh-CN" sz="40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ctr" defTabSz="956945">
              <a:lnSpc>
                <a:spcPts val="2500"/>
              </a:lnSpc>
            </a:pPr>
            <a:endParaRPr lang="en-US" altLang="zh-CN" sz="40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ctr" defTabSz="956945">
              <a:lnSpc>
                <a:spcPts val="25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+mn-ea"/>
                <a:cs typeface="+mn-ea"/>
              </a:rPr>
              <a:t>20XX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  <a:cs typeface="+mn-ea"/>
              </a:rPr>
              <a:t>年</a:t>
            </a:r>
            <a:r>
              <a:rPr lang="en-US" altLang="zh-CN" sz="4000" b="1" dirty="0">
                <a:solidFill>
                  <a:schemeClr val="tx1"/>
                </a:solidFill>
                <a:latin typeface="+mn-ea"/>
                <a:cs typeface="+mn-ea"/>
              </a:rPr>
              <a:t>X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  <a:cs typeface="+mn-ea"/>
              </a:rPr>
              <a:t>月</a:t>
            </a:r>
            <a:r>
              <a:rPr lang="en-US" altLang="zh-CN" sz="4000" b="1" dirty="0">
                <a:solidFill>
                  <a:schemeClr val="tx1"/>
                </a:solidFill>
                <a:latin typeface="+mn-ea"/>
                <a:cs typeface="+mn-ea"/>
              </a:rPr>
              <a:t>XX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  <a:cs typeface="+mn-ea"/>
              </a:rPr>
              <a:t>日</a:t>
            </a:r>
            <a:endParaRPr lang="en-US" altLang="zh-CN" sz="40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体育场草坪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299546" y="4548700"/>
          <a:ext cx="9869213" cy="4618599"/>
        </p:xfrm>
        <a:graphic>
          <a:graphicData uri="http://schemas.openxmlformats.org/drawingml/2006/table">
            <a:tbl>
              <a:tblPr firstRow="1" bandRow="1"/>
              <a:tblGrid>
                <a:gridCol w="4840013"/>
                <a:gridCol w="5029200"/>
              </a:tblGrid>
              <a:tr h="699756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草坪基本信息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场地规格（长</a:t>
                      </a:r>
                      <a:r>
                        <a:rPr lang="en-US" altLang="zh-CN" sz="2800" dirty="0">
                          <a:ea typeface="+mn-ea"/>
                          <a:cs typeface="+mn-ea"/>
                        </a:rPr>
                        <a:t>×</a:t>
                      </a:r>
                      <a:r>
                        <a:rPr lang="zh-CN" altLang="en-US" sz="2800" dirty="0">
                          <a:ea typeface="+mn-ea"/>
                          <a:cs typeface="+mn-ea"/>
                        </a:rPr>
                        <a:t>宽）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缓冲区大小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底线缓冲区：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边线缓冲区：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草种类型（品种）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喷灌系统是否正常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874695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大量降水后是否有明显积水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24000"/>
          </a:blip>
          <a:stretch>
            <a:fillRect/>
          </a:stretch>
        </p:blipFill>
        <p:spPr>
          <a:xfrm>
            <a:off x="11069692" y="4966138"/>
            <a:ext cx="13315662" cy="550380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3223" y="3467407"/>
            <a:ext cx="89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提供近期草坪现场照片。 示例：</a:t>
            </a:r>
            <a:endParaRPr lang="zh-CN" altLang="en-US" dirty="0">
              <a:cs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体育展示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8732" y="3823484"/>
          <a:ext cx="13432155" cy="6864985"/>
        </p:xfrm>
        <a:graphic>
          <a:graphicData uri="http://schemas.openxmlformats.org/drawingml/2006/table">
            <a:tbl>
              <a:tblPr firstRow="1" bandRow="1"/>
              <a:tblGrid>
                <a:gridCol w="6716109"/>
                <a:gridCol w="6716111"/>
              </a:tblGrid>
              <a:tr h="699756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体育展示基本信息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体育场大屏幕数量及规格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（长</a:t>
                      </a:r>
                      <a:r>
                        <a:rPr lang="en-US" altLang="zh-CN" sz="2800" dirty="0">
                          <a:ea typeface="+mn-ea"/>
                          <a:cs typeface="+mn-ea"/>
                        </a:rPr>
                        <a:t>×</a:t>
                      </a:r>
                      <a:r>
                        <a:rPr lang="zh-CN" altLang="en-US" sz="2800" dirty="0">
                          <a:ea typeface="+mn-ea"/>
                          <a:cs typeface="+mn-ea"/>
                        </a:rPr>
                        <a:t>宽）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体育场大屏幕支持播放的视频分辨率及文件格式</a:t>
                      </a:r>
                      <a:r>
                        <a:rPr lang="zh-CN" altLang="en-US" sz="2800" dirty="0">
                          <a:ea typeface="+mn-ea"/>
                          <a:cs typeface="+mn-ea"/>
                          <a:sym typeface="Wingdings" panose="05000000000000000000" pitchFamily="2" charset="2"/>
                        </a:rPr>
                        <a:t>（</a:t>
                      </a:r>
                      <a:r>
                        <a:rPr lang="en-US" altLang="zh-CN" sz="2800" dirty="0">
                          <a:ea typeface="+mn-ea"/>
                          <a:cs typeface="+mn-ea"/>
                          <a:sym typeface="Wingdings" panose="05000000000000000000" pitchFamily="2" charset="2"/>
                        </a:rPr>
                        <a:t>4K/2K/1080p/960p/720p/</a:t>
                      </a:r>
                      <a:r>
                        <a:rPr lang="zh-CN" altLang="en-US" sz="2800" dirty="0">
                          <a:ea typeface="+mn-ea"/>
                          <a:cs typeface="+mn-ea"/>
                          <a:sym typeface="Wingdings" panose="05000000000000000000" pitchFamily="2" charset="2"/>
                        </a:rPr>
                        <a:t>不支持播放）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699770">
                <a:tc>
                  <a:txBody>
                    <a:bodyPr/>
                    <a:p>
                      <a:pPr algn="l" defTabSz="5842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</a:rPr>
                        <a:t>是否具备现场返送条件</a:t>
                      </a:r>
                      <a:endParaRPr lang="zh-CN" altLang="en-US" sz="280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p>
                      <a:pPr algn="ctr" defTabSz="5842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360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体育场照明类型：</a:t>
                      </a:r>
                      <a:r>
                        <a:rPr lang="en-US" altLang="zh-CN" sz="2800" dirty="0">
                          <a:ea typeface="+mn-ea"/>
                          <a:cs typeface="+mn-ea"/>
                        </a:rPr>
                        <a:t>HID/LED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是否支持灯光秀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  <a:tr h="874695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体育场扩声系统是否能配合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</a:tr>
              <a:tr h="874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体育展示控制间位置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687954" y="3083563"/>
            <a:ext cx="89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提供含大屏播放效果的现场照片。 示例：</a:t>
            </a:r>
            <a:endParaRPr lang="zh-CN" altLang="en-US" dirty="0"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14301493" y="3759068"/>
            <a:ext cx="9593775" cy="61978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50040" y="2855846"/>
            <a:ext cx="9335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替补席照片</a:t>
            </a:r>
            <a:endParaRPr lang="en-US" altLang="zh-CN" sz="4000" dirty="0"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alphaModFix amt="28000"/>
          </a:blip>
          <a:stretch>
            <a:fillRect/>
          </a:stretch>
        </p:blipFill>
        <p:spPr>
          <a:xfrm>
            <a:off x="11367407" y="3992629"/>
            <a:ext cx="10706100" cy="6867525"/>
          </a:xfrm>
          <a:prstGeom prst="rect">
            <a:avLst/>
          </a:prstGeom>
        </p:spPr>
      </p:pic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1156389" y="4839484"/>
          <a:ext cx="8597211" cy="5493294"/>
        </p:xfrm>
        <a:graphic>
          <a:graphicData uri="http://schemas.openxmlformats.org/drawingml/2006/table">
            <a:tbl>
              <a:tblPr firstRow="1" bandRow="1"/>
              <a:tblGrid>
                <a:gridCol w="4417097"/>
                <a:gridCol w="4180114"/>
              </a:tblGrid>
              <a:tr h="699756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替补席信息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替补席数量（单侧）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顶棚是否透明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替补席是否可移动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主客队替补席间距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（固定式替补席需填写）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874695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替补席距地面净高度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874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替补席是否下程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9335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球员入场通道到球场的图片，示例：</a:t>
            </a:r>
            <a:endParaRPr lang="en-US" altLang="zh-CN" sz="4000" dirty="0"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alphaModFix amt="39000"/>
          </a:blip>
          <a:stretch>
            <a:fillRect/>
          </a:stretch>
        </p:blipFill>
        <p:spPr>
          <a:xfrm>
            <a:off x="6168753" y="5162578"/>
            <a:ext cx="11071678" cy="7412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12764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从场地视角看主席台的图片，覆盖整个主席台及包厢，</a:t>
            </a:r>
            <a:endParaRPr lang="en-US" altLang="zh-CN" sz="4000" dirty="0"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alphaModFix amt="46000"/>
          </a:blip>
          <a:stretch>
            <a:fillRect/>
          </a:stretch>
        </p:blipFill>
        <p:spPr>
          <a:xfrm>
            <a:off x="4316820" y="5297214"/>
            <a:ext cx="13353042" cy="75485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9755" y="3085098"/>
            <a:ext cx="9335063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贵宾休息室与主席台：</a:t>
            </a:r>
            <a:endParaRPr lang="en-US" altLang="zh-CN" sz="4000" dirty="0">
              <a:cs typeface="+mn-ea"/>
            </a:endParaRPr>
          </a:p>
          <a:p>
            <a:pPr algn="l"/>
            <a:endParaRPr lang="en-US" altLang="zh-CN" sz="4000" dirty="0"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alphaModFix amt="25000"/>
          </a:blip>
          <a:stretch>
            <a:fillRect/>
          </a:stretch>
        </p:blipFill>
        <p:spPr>
          <a:xfrm>
            <a:off x="2291869" y="4586514"/>
            <a:ext cx="7883014" cy="5914571"/>
          </a:xfrm>
          <a:prstGeom prst="rect">
            <a:avLst/>
          </a:prstGeom>
        </p:spPr>
      </p:pic>
      <p:pic>
        <p:nvPicPr>
          <p:cNvPr id="8" name="图片 7" descr="球场上有比赛&#10;&#10;描述已自动生成"/>
          <p:cNvPicPr>
            <a:picLocks noChangeAspect="1"/>
          </p:cNvPicPr>
          <p:nvPr/>
        </p:nvPicPr>
        <p:blipFill>
          <a:blip r:embed="rId2" cstate="screen">
            <a:alphaModFix amt="30000"/>
          </a:blip>
          <a:stretch>
            <a:fillRect/>
          </a:stretch>
        </p:blipFill>
        <p:spPr>
          <a:xfrm>
            <a:off x="12192000" y="4586514"/>
            <a:ext cx="7883014" cy="59145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085832"/>
            <a:ext cx="11912009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体育场包厢、VIP休息室、主席台及VVIP</a:t>
            </a:r>
            <a:endParaRPr lang="zh-CN" altLang="en-US" sz="4000" dirty="0">
              <a:cs typeface="+mn-ea"/>
            </a:endParaRPr>
          </a:p>
          <a:p>
            <a:pPr algn="l"/>
            <a:r>
              <a:rPr lang="zh-CN" altLang="en-US" sz="4000" dirty="0">
                <a:cs typeface="+mn-ea"/>
              </a:rPr>
              <a:t>坐席数量、容量等信息（并图片一同参考）</a:t>
            </a:r>
            <a:endParaRPr lang="zh-CN" altLang="en-US" sz="4000" dirty="0">
              <a:cs typeface="+mn-ea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27155" y="5114097"/>
          <a:ext cx="12570293" cy="4940489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包厢数量：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 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个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单个面积：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__________ m²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cs typeface="+mn-ea"/>
                          <a:sym typeface="Helvetica Neue" panose="02000503000000020004"/>
                        </a:rPr>
                        <a:t>包厢数量：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cs typeface="+mn-ea"/>
                          <a:sym typeface="Helvetica Neue" panose="02000503000000020004"/>
                        </a:rPr>
                        <a:t>      </a:t>
                      </a:r>
                      <a:r>
                        <a:rPr lang="zh-CN" altLang="en-US" sz="280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cs typeface="+mn-ea"/>
                          <a:sym typeface="Helvetica Neue" panose="02000503000000020004"/>
                        </a:rPr>
                        <a:t>个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cs typeface="+mn-ea"/>
                          <a:sym typeface="Helvetica Neue" panose="02000503000000020004"/>
                        </a:rPr>
                        <a:t>单个面积：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cs typeface="+mn-ea"/>
                          <a:sym typeface="Helvetica Neue" panose="02000503000000020004"/>
                        </a:rPr>
                        <a:t>  __________ m²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主席台座位数量：</a:t>
                      </a:r>
                      <a:r>
                        <a:rPr lang="en-US" altLang="zh-CN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    </a:t>
                      </a: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个</a:t>
                      </a:r>
                      <a:endParaRPr lang="zh-CN" altLang="en-US" sz="2800" b="0" i="0" u="none" strike="noStrike" cap="none" spc="0" baseline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VVIP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座位数量：</a:t>
                      </a:r>
                      <a:r>
                        <a:rPr lang="en-US" altLang="zh-CN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     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个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321685" y="9316720"/>
            <a:ext cx="798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附图片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545435" y="5114290"/>
            <a:ext cx="798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附图片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545435" y="8712835"/>
            <a:ext cx="798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附图片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085098"/>
            <a:ext cx="11912009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球队休息室，包括更衣室、洗手间、按摩室等，主客队休息室如规格不同可分开填写。</a:t>
            </a:r>
            <a:endParaRPr lang="en-US" altLang="zh-CN" sz="4000" dirty="0"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alphaModFix amt="29000"/>
          </a:blip>
          <a:stretch>
            <a:fillRect/>
          </a:stretch>
        </p:blipFill>
        <p:spPr>
          <a:xfrm>
            <a:off x="15513882" y="3405351"/>
            <a:ext cx="7033139" cy="4677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5845735" y="8861349"/>
            <a:ext cx="6369434" cy="4239796"/>
          </a:xfrm>
          <a:prstGeom prst="rect">
            <a:avLst/>
          </a:prstGeom>
        </p:spPr>
      </p:pic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27155" y="5114097"/>
          <a:ext cx="12570293" cy="4940489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数量：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 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个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单个面积：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__________ m²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按摩床：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有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无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空调设施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: 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有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无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白板 ：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有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无</a:t>
                      </a:r>
                      <a:endParaRPr lang="zh-CN" altLang="en-US" sz="2800" b="0" i="0" u="none" strike="noStrike" cap="none" spc="0" baseline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桌子：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有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无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淋浴设施：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有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  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无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椅子数量</a:t>
                      </a: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: ______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173953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卫生间： 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有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 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 </a:t>
                      </a:r>
                      <a:r>
                        <a:rPr lang="zh-CN" altLang="en-US" sz="2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无</a:t>
                      </a:r>
                      <a:endParaRPr lang="zh-CN" altLang="en-US" sz="2800" b="0" i="0" u="none" strike="noStrike" cap="none" spc="0" baseline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i="0" u="none" strike="noStrike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 </a:t>
                      </a:r>
                      <a:endParaRPr lang="zh-CN" altLang="en-US" sz="28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11912009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裁判员休息室，包括更衣室、洗手间等</a:t>
            </a:r>
            <a:endParaRPr lang="en-US" altLang="zh-CN" sz="4000" dirty="0"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alphaModFix amt="34000"/>
          </a:blip>
          <a:stretch>
            <a:fillRect/>
          </a:stretch>
        </p:blipFill>
        <p:spPr>
          <a:xfrm>
            <a:off x="14929945" y="4404037"/>
            <a:ext cx="7914290" cy="6203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表格 7"/>
          <p:cNvGraphicFramePr>
            <a:graphicFrameLocks noGrp="1"/>
          </p:cNvGraphicFramePr>
          <p:nvPr/>
        </p:nvGraphicFramePr>
        <p:xfrm>
          <a:off x="1159755" y="5412759"/>
          <a:ext cx="12570293" cy="3766536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alt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单个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面积</a:t>
                      </a:r>
                      <a:r>
                        <a:rPr lang="zh-CN" sz="36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：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__________ m²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空调设施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桌子：</a:t>
                      </a:r>
                      <a:r>
                        <a:rPr lang="zh-CN" sz="36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6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椅子数量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______</a:t>
                      </a:r>
                      <a:endParaRPr lang="zh-CN" sz="36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白板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网络：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zh-CN" sz="36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9335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竞赛办公室</a:t>
            </a:r>
            <a:endParaRPr lang="en-US" altLang="zh-CN" sz="4000" dirty="0"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alphaModFix amt="30000"/>
          </a:blip>
          <a:stretch>
            <a:fillRect/>
          </a:stretch>
        </p:blipFill>
        <p:spPr>
          <a:xfrm>
            <a:off x="15737741" y="5234153"/>
            <a:ext cx="7067323" cy="5300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表格 7"/>
          <p:cNvGraphicFramePr>
            <a:graphicFrameLocks noGrp="1"/>
          </p:cNvGraphicFramePr>
          <p:nvPr/>
        </p:nvGraphicFramePr>
        <p:xfrm>
          <a:off x="1118412" y="5215557"/>
          <a:ext cx="12570293" cy="4940489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电话：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传真：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网络：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空调设施：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zh-CN" sz="32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桌子：</a:t>
                      </a:r>
                      <a:r>
                        <a:rPr lang="zh-CN" sz="32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复印机：</a:t>
                      </a:r>
                      <a:r>
                        <a:rPr lang="zh-CN" sz="32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椅子数：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______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173953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zh-CN" sz="32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电脑、打印机：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70499" y="4149777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01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96090" y="4149777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城市信息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58102" y="6226381"/>
            <a:ext cx="1568258" cy="1597552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02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3693" y="6226381"/>
            <a:ext cx="7412201" cy="1597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58102" y="8399924"/>
            <a:ext cx="1568258" cy="1597552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03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71299" y="8399924"/>
            <a:ext cx="7424596" cy="1597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训练场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997015" y="4188383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04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622606" y="4188383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酒店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984618" y="6264987"/>
            <a:ext cx="1568258" cy="1597552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05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610209" y="6264987"/>
            <a:ext cx="7412201" cy="1597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医疗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984618" y="8399924"/>
            <a:ext cx="1568258" cy="1597552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06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08001" y="272535"/>
            <a:ext cx="3932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552876" y="8399924"/>
            <a:ext cx="7401461" cy="1597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办赛经验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9335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比赛监督办公室</a:t>
            </a:r>
            <a:endParaRPr lang="en-US" altLang="zh-CN" sz="4000" dirty="0"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alphaModFix amt="25000"/>
          </a:blip>
          <a:stretch>
            <a:fillRect/>
          </a:stretch>
        </p:blipFill>
        <p:spPr>
          <a:xfrm>
            <a:off x="14740059" y="4810145"/>
            <a:ext cx="8109431" cy="6082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表格 7"/>
          <p:cNvGraphicFramePr>
            <a:graphicFrameLocks noGrp="1"/>
          </p:cNvGraphicFramePr>
          <p:nvPr/>
        </p:nvGraphicFramePr>
        <p:xfrm>
          <a:off x="656035" y="5223282"/>
          <a:ext cx="12570293" cy="4940489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电话：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传真：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网络：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空调设施：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zh-CN" sz="32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桌子：</a:t>
                      </a:r>
                      <a:r>
                        <a:rPr lang="zh-CN" sz="32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复印机：</a:t>
                      </a:r>
                      <a:r>
                        <a:rPr lang="zh-CN" sz="32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椅子数：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______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173953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zh-CN" sz="32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电脑、打印机：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9335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医务室</a:t>
            </a:r>
            <a:endParaRPr lang="en-US" altLang="zh-CN" sz="4000" dirty="0"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alphaModFix amt="25000"/>
          </a:blip>
          <a:stretch>
            <a:fillRect/>
          </a:stretch>
        </p:blipFill>
        <p:spPr>
          <a:xfrm>
            <a:off x="14935200" y="4111019"/>
            <a:ext cx="7879435" cy="5909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1159755" y="4387755"/>
          <a:ext cx="12570293" cy="4940489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医</a:t>
                      </a:r>
                      <a:r>
                        <a:rPr lang="zh-CN" alt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务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室：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紧急医疗包：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床：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冰箱：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调：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医务人员：</a:t>
                      </a:r>
                      <a:r>
                        <a:rPr lang="en-US" sz="3200" u="sng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  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人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担架：</a:t>
                      </a:r>
                      <a:r>
                        <a:rPr lang="en-US" sz="3200" u="sng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 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副；担架员：</a:t>
                      </a:r>
                      <a:r>
                        <a:rPr lang="en-US" sz="3200" u="sng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 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人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173953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救护车：</a:t>
                      </a:r>
                      <a:r>
                        <a:rPr lang="zh-CN" sz="32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200" u="sng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     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辆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 AED</a:t>
                      </a:r>
                      <a:r>
                        <a:rPr lang="zh-CN" alt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急救设施：</a:t>
                      </a:r>
                      <a:r>
                        <a:rPr lang="en-US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alt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933506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兴奋剂检测室</a:t>
            </a:r>
            <a:endParaRPr lang="en-US" altLang="zh-CN" sz="4000" dirty="0"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1159755" y="5412759"/>
          <a:ext cx="12570293" cy="3138783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alt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侯检区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：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空调设施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250571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桌子：</a:t>
                      </a:r>
                      <a:r>
                        <a:rPr lang="zh-CN" sz="36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6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椅子数量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______</a:t>
                      </a:r>
                      <a:endParaRPr lang="zh-CN" sz="36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卫生间：</a:t>
                      </a:r>
                      <a:r>
                        <a:rPr lang="zh-CN" sz="36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 </a:t>
                      </a:r>
                      <a:r>
                        <a:rPr lang="zh-CN" alt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卫生间镜子：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4288" y="2775552"/>
            <a:ext cx="19861620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媒体新闻中心</a:t>
            </a:r>
            <a:r>
              <a:rPr lang="en-US" altLang="zh-CN" sz="4000" dirty="0">
                <a:cs typeface="+mn-ea"/>
              </a:rPr>
              <a:t>/</a:t>
            </a:r>
            <a:r>
              <a:rPr lang="zh-CN" altLang="en-US" sz="4000" dirty="0">
                <a:cs typeface="+mn-ea"/>
              </a:rPr>
              <a:t>工作间</a:t>
            </a:r>
            <a:r>
              <a:rPr lang="en-US" altLang="zh-CN" sz="4000" dirty="0">
                <a:cs typeface="+mn-ea"/>
              </a:rPr>
              <a:t> :</a:t>
            </a:r>
            <a:endParaRPr lang="en-US" altLang="zh-CN" sz="4000" dirty="0">
              <a:cs typeface="+mn-ea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27000"/>
          </a:blip>
          <a:stretch>
            <a:fillRect/>
          </a:stretch>
        </p:blipFill>
        <p:spPr>
          <a:xfrm>
            <a:off x="13946397" y="4355992"/>
            <a:ext cx="9516537" cy="7137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90025" y="5779318"/>
          <a:ext cx="12570293" cy="3766536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面积</a:t>
                      </a:r>
                      <a:r>
                        <a:rPr lang="zh-CN" sz="36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：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__________ m²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空调设施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桌子：</a:t>
                      </a:r>
                      <a:r>
                        <a:rPr lang="zh-CN" sz="36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en-US" sz="3600" kern="10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8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椅子数量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______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电脑、打印机：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8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网</a:t>
                      </a:r>
                      <a:r>
                        <a:rPr lang="en-US" alt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络：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3600" kern="100" dirty="0">
                        <a:effectLst/>
                        <a:latin typeface="Agfa Rotis Semi Serif"/>
                        <a:ea typeface="+mn-ea"/>
                        <a:cs typeface="+mn-ea"/>
                      </a:endParaRPr>
                    </a:p>
                    <a:p>
                      <a:pPr algn="just" latinLnBrk="1">
                        <a:buClrTx/>
                        <a:buSzTx/>
                        <a:buFontTx/>
                      </a:pP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无线网络：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</a:t>
                      </a:r>
                      <a:r>
                        <a:rPr lang="zh-CN" altLang="en-US" sz="3600" kern="100" dirty="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独立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</a:t>
                      </a:r>
                      <a:r>
                        <a:rPr lang="zh-CN" altLang="en-US" sz="3600" kern="100" dirty="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共享</a:t>
                      </a:r>
                      <a:endParaRPr lang="zh-CN" altLang="en-US" sz="3600" kern="100" dirty="0">
                        <a:effectLst/>
                        <a:latin typeface="Agfa Rotis Semi Serif"/>
                        <a:ea typeface="+mn-ea"/>
                        <a:cs typeface="+mn-ea"/>
                        <a:sym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卫</a:t>
                      </a:r>
                      <a:r>
                        <a:rPr lang="zh-CN" alt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生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间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电源接口数量</a:t>
                      </a:r>
                      <a:r>
                        <a:rPr lang="en-US" sz="3600" u="sng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      </a:t>
                      </a:r>
                      <a:r>
                        <a:rPr lang="zh-CN" sz="36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个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88225" y="3917236"/>
            <a:ext cx="19861620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新闻发布厅</a:t>
            </a:r>
            <a:r>
              <a:rPr lang="en-US" altLang="zh-CN" sz="4000" dirty="0">
                <a:cs typeface="+mn-ea"/>
              </a:rPr>
              <a:t> :</a:t>
            </a:r>
            <a:endParaRPr lang="en-US" altLang="zh-CN" sz="4000" dirty="0">
              <a:cs typeface="+mn-ea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38000"/>
          </a:blip>
          <a:stretch>
            <a:fillRect/>
          </a:stretch>
        </p:blipFill>
        <p:spPr>
          <a:xfrm>
            <a:off x="14308212" y="4017624"/>
            <a:ext cx="9351888" cy="7013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59755" y="6110895"/>
          <a:ext cx="12570293" cy="2827374"/>
        </p:xfrm>
        <a:graphic>
          <a:graphicData uri="http://schemas.openxmlformats.org/drawingml/2006/table">
            <a:tbl>
              <a:tblPr firstRow="1" bandRow="1"/>
              <a:tblGrid>
                <a:gridCol w="6164664"/>
                <a:gridCol w="6405629"/>
              </a:tblGrid>
              <a:tr h="949050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面积</a:t>
                      </a:r>
                      <a:r>
                        <a:rPr lang="zh-CN" sz="3200" kern="100" dirty="0">
                          <a:effectLst/>
                          <a:latin typeface="Batang" panose="02030600000101010101" pitchFamily="18" charset="-127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__________ m²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空调设施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无</a:t>
                      </a:r>
                      <a:endParaRPr lang="zh-CN" sz="24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桌子数量：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______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个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椅子数量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 : ______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个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39162">
                <a:tc>
                  <a:txBody>
                    <a:bodyPr/>
                    <a:lstStyle/>
                    <a:p>
                      <a:pPr algn="just" latinLnBrk="1"/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话筒数量：</a:t>
                      </a:r>
                      <a:r>
                        <a:rPr lang="en-US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______</a:t>
                      </a: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个</a:t>
                      </a:r>
                      <a:endParaRPr lang="zh-CN" sz="3200" kern="100" dirty="0">
                        <a:effectLst/>
                        <a:latin typeface="Agfa Rotis Semi Serif"/>
                        <a:ea typeface="+mn-ea"/>
                        <a:cs typeface="+mn-ea"/>
                      </a:endParaRPr>
                    </a:p>
                    <a:p>
                      <a:pPr algn="just" latinLnBrk="1"/>
                      <a:endParaRPr lang="zh-CN" sz="2400" kern="100" dirty="0">
                        <a:effectLst/>
                        <a:latin typeface="+mn-ea"/>
                        <a:ea typeface="+mn-ea"/>
                        <a:cs typeface="+mn-ea"/>
                      </a:endParaRPr>
                    </a:p>
                    <a:p>
                      <a:pPr algn="just" latinLnBrk="1">
                        <a:buClrTx/>
                        <a:buSzTx/>
                        <a:buFontTx/>
                      </a:pPr>
                      <a:r>
                        <a:rPr lang="zh-CN" sz="3200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分音器和接口</a:t>
                      </a:r>
                      <a:r>
                        <a:rPr lang="en-US" sz="3200" kern="10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: </a:t>
                      </a:r>
                      <a:r>
                        <a:rPr lang="en-US" sz="3200" kern="100">
                          <a:effectLst/>
                          <a:latin typeface="Agfa Rotis Semi Serif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有</a:t>
                      </a:r>
                      <a:r>
                        <a:rPr lang="en-US" sz="3200" kern="10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 </a:t>
                      </a:r>
                      <a:r>
                        <a:rPr lang="en-US" sz="3200" kern="100">
                          <a:effectLst/>
                          <a:latin typeface="Agfa Rotis Semi Serif"/>
                          <a:cs typeface="+mn-ea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en-US" sz="3200" kern="10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 </a:t>
                      </a:r>
                      <a:r>
                        <a:rPr lang="zh-CN" sz="3200" kern="100">
                          <a:effectLst/>
                          <a:latin typeface="Agfa Rotis Semi Serif"/>
                          <a:cs typeface="+mn-ea"/>
                          <a:sym typeface="+mn-ea"/>
                        </a:rPr>
                        <a:t>无</a:t>
                      </a:r>
                      <a:endParaRPr lang="zh-CN" sz="3200" kern="100">
                        <a:effectLst/>
                        <a:latin typeface="+mn-ea"/>
                        <a:ea typeface="+mn-ea"/>
                        <a:cs typeface="+mn-ea"/>
                      </a:endParaRPr>
                    </a:p>
                    <a:p>
                      <a:pPr algn="just" latinLnBrk="1">
                        <a:buClrTx/>
                        <a:buSzTx/>
                        <a:buFontTx/>
                      </a:pPr>
                      <a:endParaRPr lang="zh-CN" sz="3200" kern="100" dirty="0">
                        <a:effectLst/>
                        <a:latin typeface="Agfa Rotis Semi Serif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sz="3600" b="1" kern="100" dirty="0">
                          <a:effectLst/>
                          <a:latin typeface="Agfa Rotis Semi Serif"/>
                          <a:ea typeface="+mn-ea"/>
                          <a:cs typeface="+mn-ea"/>
                        </a:rPr>
                        <a:t> </a:t>
                      </a:r>
                      <a:r>
                        <a:rPr lang="zh-CN" altLang="en-US" sz="3200" b="0" i="0" u="none" strike="noStrike" kern="100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gfa Rotis Semi Serif"/>
                          <a:ea typeface="+mn-ea"/>
                          <a:cs typeface="+mn-ea"/>
                          <a:sym typeface="Helvetica Neue" panose="02000503000000020004"/>
                        </a:rPr>
                        <a:t>演讲台照度：</a:t>
                      </a:r>
                      <a:r>
                        <a:rPr lang="en-US" altLang="zh-CN" sz="3200" b="0" i="0" u="none" strike="noStrike" kern="100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gfa Rotis Semi Serif"/>
                          <a:ea typeface="+mn-ea"/>
                          <a:cs typeface="+mn-ea"/>
                          <a:sym typeface="Helvetica Neue" panose="02000503000000020004"/>
                        </a:rPr>
                        <a:t>_______lux</a:t>
                      </a:r>
                      <a:endParaRPr lang="zh-CN" altLang="en-US" sz="3200" b="0" i="0" u="none" strike="noStrike" kern="100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gfa Rotis Semi Serif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88225" y="3609459"/>
            <a:ext cx="19861620" cy="19492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媒体看台（文字记者席与评论席）</a:t>
            </a:r>
            <a:r>
              <a:rPr lang="en-US" altLang="zh-CN" sz="4000" dirty="0">
                <a:cs typeface="+mn-ea"/>
              </a:rPr>
              <a:t>:</a:t>
            </a:r>
            <a:endParaRPr lang="en-US" altLang="zh-CN" sz="4000" dirty="0">
              <a:cs typeface="+mn-ea"/>
            </a:endParaRPr>
          </a:p>
          <a:p>
            <a:pPr algn="l"/>
            <a:endParaRPr lang="en-US" altLang="zh-CN" sz="4000" dirty="0">
              <a:cs typeface="+mn-ea"/>
            </a:endParaRPr>
          </a:p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alphaModFix amt="31000"/>
          </a:blip>
          <a:stretch>
            <a:fillRect/>
          </a:stretch>
        </p:blipFill>
        <p:spPr>
          <a:xfrm>
            <a:off x="13245467" y="5558711"/>
            <a:ext cx="7488404" cy="561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alphaModFix amt="30000"/>
          </a:blip>
          <a:stretch>
            <a:fillRect/>
          </a:stretch>
        </p:blipFill>
        <p:spPr>
          <a:xfrm>
            <a:off x="3295710" y="5509259"/>
            <a:ext cx="7488404" cy="561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235984" y="6253528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03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61575" y="6253528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       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训练场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训练场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808001" y="3309594"/>
          <a:ext cx="11836465" cy="8747760"/>
        </p:xfrm>
        <a:graphic>
          <a:graphicData uri="http://schemas.openxmlformats.org/drawingml/2006/table">
            <a:tbl>
              <a:tblPr firstRow="1" bandRow="1"/>
              <a:tblGrid>
                <a:gridCol w="3003502"/>
                <a:gridCol w="2932197"/>
                <a:gridCol w="2857500"/>
                <a:gridCol w="3043266"/>
              </a:tblGrid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训练场名称：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场地数量与规格（长</a:t>
                      </a:r>
                      <a:r>
                        <a:rPr lang="en-US" altLang="zh-CN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×</a:t>
                      </a: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宽</a:t>
                      </a:r>
                      <a:r>
                        <a:rPr lang="en-US" altLang="zh-CN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m</a:t>
                      </a: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）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场地缓冲区大小</a:t>
                      </a:r>
                      <a:endParaRPr lang="en-US" altLang="zh-CN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marL="0" marR="0" lvl="0" indent="0" algn="l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（</a:t>
                      </a:r>
                      <a:r>
                        <a:rPr lang="en-US" altLang="zh-CN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m</a:t>
                      </a: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）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草种类型（品种）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algn="l"/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场地是否配有灯光，照度是多少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水平照度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29540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大量降水后是否有明显积水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围网高度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是否有看台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algn="l"/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endParaRPr lang="en-US" altLang="zh-CN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algn="l"/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是否有功能房，如更衣室等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algn="l"/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227137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i="0" u="none" strike="noStrike" kern="1200" cap="none" spc="0" baseline="0" dirty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ea typeface="+mn-ea"/>
                          <a:cs typeface="+mn-ea"/>
                          <a:sym typeface="Helvetica Neue" panose="02000503000000020004"/>
                        </a:rPr>
                        <a:t>训练私密性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cs typeface="+mn-ea"/>
                        </a:rPr>
                        <a:t>其他需要补充的信息：</a:t>
                      </a:r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b="0" i="0" u="none" strike="noStrike" kern="1200" cap="none" spc="0" baseline="0" dirty="0">
                        <a:solidFill>
                          <a:schemeClr val="dk1"/>
                        </a:solidFill>
                        <a:uFillTx/>
                        <a:latin typeface="等线" panose="02010600030101010101" charset="-122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2800" dirty="0">
                          <a:cs typeface="+mn-ea"/>
                        </a:rPr>
                        <a:t>训练场与主队酒店距离（</a:t>
                      </a:r>
                      <a:r>
                        <a:rPr lang="en-US" altLang="zh-CN" sz="2800" dirty="0">
                          <a:cs typeface="+mn-ea"/>
                        </a:rPr>
                        <a:t>km</a:t>
                      </a:r>
                      <a:r>
                        <a:rPr lang="zh-CN" altLang="en-US" sz="2800" dirty="0">
                          <a:cs typeface="+mn-ea"/>
                        </a:rPr>
                        <a:t>，</a:t>
                      </a:r>
                      <a:r>
                        <a:rPr lang="en-US" altLang="zh-CN" sz="2800" dirty="0">
                          <a:cs typeface="+mn-ea"/>
                        </a:rPr>
                        <a:t>mins</a:t>
                      </a:r>
                      <a:r>
                        <a:rPr lang="zh-CN" altLang="en-US" sz="2800" dirty="0">
                          <a:cs typeface="+mn-ea"/>
                        </a:rPr>
                        <a:t>）：</a:t>
                      </a:r>
                      <a:endParaRPr lang="en-US" altLang="zh-CN" sz="2800" dirty="0">
                        <a:cs typeface="+mn-ea"/>
                      </a:endParaRPr>
                    </a:p>
                    <a:p>
                      <a:pPr algn="l"/>
                      <a:endParaRPr lang="en-US" altLang="zh-CN" sz="2800" dirty="0">
                        <a:cs typeface="+mn-ea"/>
                      </a:endParaRPr>
                    </a:p>
                    <a:p>
                      <a:pPr algn="l"/>
                      <a:r>
                        <a:rPr lang="zh-CN" altLang="en-US" sz="2800" dirty="0">
                          <a:cs typeface="+mn-ea"/>
                        </a:rPr>
                        <a:t>训练场与客队酒店距离（</a:t>
                      </a:r>
                      <a:r>
                        <a:rPr lang="en-US" altLang="zh-CN" sz="2800" dirty="0">
                          <a:cs typeface="+mn-ea"/>
                        </a:rPr>
                        <a:t>km</a:t>
                      </a:r>
                      <a:r>
                        <a:rPr lang="zh-CN" altLang="en-US" sz="2800" dirty="0">
                          <a:cs typeface="+mn-ea"/>
                        </a:rPr>
                        <a:t>，</a:t>
                      </a:r>
                      <a:r>
                        <a:rPr lang="en-US" altLang="zh-CN" sz="2800" dirty="0">
                          <a:cs typeface="+mn-ea"/>
                        </a:rPr>
                        <a:t>mins</a:t>
                      </a:r>
                      <a:r>
                        <a:rPr lang="zh-CN" altLang="en-US" sz="2800" dirty="0">
                          <a:cs typeface="+mn-ea"/>
                        </a:rPr>
                        <a:t>） ：</a:t>
                      </a:r>
                      <a:endParaRPr lang="en-US" altLang="zh-CN" sz="2800" dirty="0">
                        <a:cs typeface="+mn-ea"/>
                      </a:endParaRPr>
                    </a:p>
                    <a:p>
                      <a:pPr algn="l"/>
                      <a:endParaRPr lang="en-US" altLang="zh-CN" sz="2800" dirty="0">
                        <a:cs typeface="+mn-ea"/>
                      </a:endParaRPr>
                    </a:p>
                    <a:p>
                      <a:pPr algn="l"/>
                      <a:r>
                        <a:rPr lang="zh-CN" altLang="en-US" sz="2800" dirty="0">
                          <a:cs typeface="+mn-ea"/>
                        </a:rPr>
                        <a:t>训练场与比赛官员酒店距离（</a:t>
                      </a:r>
                      <a:r>
                        <a:rPr lang="en-US" altLang="zh-CN" sz="2800" dirty="0">
                          <a:cs typeface="+mn-ea"/>
                        </a:rPr>
                        <a:t>km</a:t>
                      </a:r>
                      <a:r>
                        <a:rPr lang="zh-CN" altLang="en-US" sz="2800" dirty="0">
                          <a:cs typeface="+mn-ea"/>
                        </a:rPr>
                        <a:t>，</a:t>
                      </a:r>
                      <a:r>
                        <a:rPr lang="en-US" altLang="zh-CN" sz="2800" dirty="0">
                          <a:cs typeface="+mn-ea"/>
                        </a:rPr>
                        <a:t>mins</a:t>
                      </a:r>
                      <a:r>
                        <a:rPr lang="zh-CN" altLang="en-US" sz="2800" dirty="0">
                          <a:cs typeface="+mn-ea"/>
                        </a:rPr>
                        <a:t>） ：</a:t>
                      </a:r>
                      <a:endParaRPr lang="en-US" altLang="zh-CN" sz="2800" dirty="0">
                        <a:cs typeface="+mn-ea"/>
                      </a:endParaRPr>
                    </a:p>
                    <a:p>
                      <a:pPr algn="l"/>
                      <a:endParaRPr lang="en-US" altLang="zh-CN" sz="2800" dirty="0"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alphaModFix amt="43000"/>
          </a:blip>
          <a:stretch>
            <a:fillRect/>
          </a:stretch>
        </p:blipFill>
        <p:spPr>
          <a:xfrm>
            <a:off x="13311989" y="3632720"/>
            <a:ext cx="11072011" cy="86202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742023" y="2439627"/>
            <a:ext cx="89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提供训练场平面图。 示例：</a:t>
            </a:r>
            <a:endParaRPr lang="zh-CN" altLang="en-US" dirty="0"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7343" y="2361194"/>
            <a:ext cx="89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</a:rPr>
              <a:t>如有不同地址的多处训练场请分别提供本页</a:t>
            </a:r>
            <a:endParaRPr lang="zh-CN" altLang="en-US" dirty="0">
              <a:cs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训练场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15342988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训练场草坪近景，可参考体育场草坪提供近期草坪现场照片</a:t>
            </a:r>
            <a:endParaRPr lang="en-US" altLang="zh-CN" sz="4000" dirty="0">
              <a:cs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图片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  <a:cs typeface="+mn-ea"/>
              </a:rPr>
              <a:t>—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训练场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755" y="3392874"/>
            <a:ext cx="11162874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训练场功能房，可参考体育场功能房提供照片</a:t>
            </a:r>
            <a:endParaRPr lang="en-US" altLang="zh-CN" sz="4000" dirty="0"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35984" y="6253528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01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861575" y="6253528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     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城市信息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235984" y="6253528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04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61575" y="6253528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        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酒店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球队酒店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513555" y="2134361"/>
          <a:ext cx="15008385" cy="1098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10322"/>
                <a:gridCol w="11098063"/>
              </a:tblGrid>
              <a:tr h="82800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酒店名称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联系人及联系方式：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酒店地址：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酒店星级：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是否可以为球队单独预留餐厅：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endParaRPr lang="en-US" alt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en-US" alt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en-US" alt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服务功能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584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房间网络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 : ( Y / N )      </a:t>
                      </a:r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洗衣服务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: ( Y / N )     </a:t>
                      </a:r>
                      <a:endParaRPr lang="zh-CN" altLang="zh-CN" sz="3600" b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charset="0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会议室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: ( Y / N )        </a:t>
                      </a:r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商务中心: ( Y / N ) 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健身房: ( Y / N )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交通情况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酒店与机场距离（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酒店与体育场距离（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酒店与训练场距离（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521940" y="7244692"/>
            <a:ext cx="8903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提供酒店照片。 示例：客房、餐厅、大堂等</a:t>
            </a:r>
            <a:endParaRPr lang="en-US" altLang="zh-CN" dirty="0">
              <a:cs typeface="+mn-ea"/>
            </a:endParaRPr>
          </a:p>
          <a:p>
            <a:endParaRPr lang="en-US" altLang="zh-CN" dirty="0">
              <a:cs typeface="+mn-ea"/>
            </a:endParaRPr>
          </a:p>
          <a:p>
            <a:r>
              <a:rPr lang="zh-CN" altLang="en-US" dirty="0">
                <a:cs typeface="+mn-ea"/>
              </a:rPr>
              <a:t>如主客队酒店不同，请分别提供本页</a:t>
            </a:r>
            <a:endParaRPr lang="zh-CN" altLang="en-US" dirty="0">
              <a:cs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比赛官员酒店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513555" y="2134361"/>
          <a:ext cx="15008385" cy="1098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10322"/>
                <a:gridCol w="11098063"/>
              </a:tblGrid>
              <a:tr h="82800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酒店名称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联系人及联系方式：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酒店地址：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酒店星级：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是否可以为球队单独预留餐厅：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endParaRPr lang="en-US" alt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en-US" alt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en-US" alt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服务功能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584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房间网络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 : ( Y / N )      </a:t>
                      </a:r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洗衣服务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: ( Y / N )     </a:t>
                      </a:r>
                      <a:endParaRPr lang="zh-CN" altLang="zh-CN" sz="3600" b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charset="0"/>
                        <a:ea typeface="+mn-ea"/>
                        <a:cs typeface="+mn-ea"/>
                        <a:sym typeface="Helvetica Neue" panose="02000503000000020004"/>
                      </a:endParaRPr>
                    </a:p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会议室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: ( Y / N )        </a:t>
                      </a:r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商务中心: ( Y / N ) 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zh-CN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健身房: ( Y / N )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交通情况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酒店与机场距离（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酒店与体育场距离（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酒店与训练场距离（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521940" y="7244692"/>
            <a:ext cx="8903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提供酒店照片。 示例：客房、餐厅、大堂等</a:t>
            </a:r>
            <a:endParaRPr lang="en-US" altLang="zh-CN" dirty="0">
              <a:cs typeface="+mn-ea"/>
            </a:endParaRPr>
          </a:p>
          <a:p>
            <a:endParaRPr lang="en-US" altLang="zh-CN" dirty="0">
              <a:cs typeface="+mn-ea"/>
            </a:endParaRPr>
          </a:p>
          <a:p>
            <a:r>
              <a:rPr lang="zh-CN" altLang="en-US" dirty="0">
                <a:cs typeface="+mn-ea"/>
              </a:rPr>
              <a:t>如竞赛官员、工作组酒店与裁判员酒店不同，请分别提供本页</a:t>
            </a:r>
            <a:endParaRPr lang="en-US" altLang="zh-CN" dirty="0">
              <a:cs typeface="+mn-ea"/>
            </a:endParaRPr>
          </a:p>
          <a:p>
            <a:endParaRPr lang="en-US" altLang="zh-CN" dirty="0">
              <a:cs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235984" y="6253528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05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61575" y="6253528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        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医疗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医疗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1506783" y="2966377"/>
          <a:ext cx="15008385" cy="9336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10322"/>
                <a:gridCol w="11098063"/>
              </a:tblGrid>
              <a:tr h="82800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定点医院名称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联系人及联系方式：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医院地址：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医院资质等级：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是否可以为比赛开通绿色医疗通道：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marL="0" marR="0" lvl="0" indent="0" algn="l" defTabSz="2438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其他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584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核磁检查设备</a:t>
                      </a:r>
                      <a:r>
                        <a:rPr lang="en-US" altLang="zh-CN" sz="36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charset="0"/>
                          <a:ea typeface="+mn-ea"/>
                          <a:cs typeface="+mn-ea"/>
                          <a:sym typeface="Helvetica Neue" panose="02000503000000020004"/>
                        </a:rPr>
                        <a:t> : ( Y / N )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3600" kern="100" dirty="0">
                          <a:effectLst/>
                          <a:latin typeface="Times New Roman" panose="02020603050405020304" charset="0"/>
                          <a:ea typeface="+mn-ea"/>
                          <a:cs typeface="+mn-ea"/>
                        </a:rPr>
                        <a:t>交通情况</a:t>
                      </a:r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医院与酒店距离（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医院与体育场距离（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医院与训练场距离（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km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，</a:t>
                      </a:r>
                      <a:r>
                        <a:rPr lang="en-US" altLang="zh-CN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mins</a:t>
                      </a:r>
                      <a:r>
                        <a:rPr lang="zh-CN" altLang="en-US" sz="3600" dirty="0">
                          <a:latin typeface="Times New Roman" panose="02020603050405020304" charset="0"/>
                          <a:ea typeface="+mn-ea"/>
                          <a:cs typeface="+mn-ea"/>
                        </a:rPr>
                        <a:t>）：</a:t>
                      </a:r>
                      <a:endParaRPr lang="en-US" altLang="zh-CN" sz="3600" dirty="0"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  <a:p>
                      <a:pPr algn="just" latinLnBrk="1"/>
                      <a:endParaRPr lang="zh-CN" sz="3600" kern="100" dirty="0">
                        <a:effectLst/>
                        <a:latin typeface="Times New Roman" panose="0202060305040502030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235984" y="6253528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06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61575" y="6253528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        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办赛经验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01" y="272535"/>
            <a:ext cx="597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办赛经验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4482" y="5020730"/>
            <a:ext cx="19861620" cy="50270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zh-CN" altLang="en-US" sz="4000" dirty="0">
                <a:cs typeface="+mn-ea"/>
              </a:rPr>
              <a:t>近</a:t>
            </a:r>
            <a:r>
              <a:rPr lang="en-US" altLang="zh-CN" sz="4000" dirty="0">
                <a:cs typeface="+mn-ea"/>
              </a:rPr>
              <a:t>5</a:t>
            </a:r>
            <a:r>
              <a:rPr lang="zh-CN" altLang="en-US" sz="4000" dirty="0">
                <a:cs typeface="+mn-ea"/>
              </a:rPr>
              <a:t>年是否承办过中超联赛：</a:t>
            </a:r>
            <a:endParaRPr lang="en-US" altLang="zh-CN" sz="4000" dirty="0">
              <a:cs typeface="+mn-ea"/>
            </a:endParaRPr>
          </a:p>
          <a:p>
            <a:pPr algn="l"/>
            <a:endParaRPr lang="en-US" altLang="zh-CN" sz="4000" b="1" dirty="0">
              <a:cs typeface="+mn-ea"/>
            </a:endParaRPr>
          </a:p>
          <a:p>
            <a:pPr algn="l"/>
            <a:r>
              <a:rPr lang="zh-CN" altLang="en-US" sz="4000" dirty="0">
                <a:cs typeface="+mn-ea"/>
              </a:rPr>
              <a:t>近</a:t>
            </a:r>
            <a:r>
              <a:rPr lang="en-US" altLang="zh-CN" sz="4000" dirty="0">
                <a:cs typeface="+mn-ea"/>
              </a:rPr>
              <a:t>5</a:t>
            </a:r>
            <a:r>
              <a:rPr lang="zh-CN" altLang="en-US" sz="4000" dirty="0">
                <a:cs typeface="+mn-ea"/>
              </a:rPr>
              <a:t>年是否承办过足协杯比赛：</a:t>
            </a:r>
            <a:endParaRPr lang="en-US" altLang="zh-CN" sz="4000" dirty="0">
              <a:cs typeface="+mn-ea"/>
            </a:endParaRPr>
          </a:p>
          <a:p>
            <a:pPr algn="l"/>
            <a:endParaRPr lang="en-US" altLang="zh-CN" sz="4000" dirty="0">
              <a:cs typeface="+mn-ea"/>
            </a:endParaRPr>
          </a:p>
          <a:p>
            <a:pPr algn="l"/>
            <a:r>
              <a:rPr lang="zh-CN" altLang="en-US" sz="4000" dirty="0">
                <a:cs typeface="+mn-ea"/>
              </a:rPr>
              <a:t>近</a:t>
            </a:r>
            <a:r>
              <a:rPr lang="en-US" altLang="zh-CN" sz="4000" dirty="0">
                <a:cs typeface="+mn-ea"/>
              </a:rPr>
              <a:t>5</a:t>
            </a:r>
            <a:r>
              <a:rPr lang="zh-CN" altLang="en-US" sz="4000" dirty="0">
                <a:cs typeface="+mn-ea"/>
              </a:rPr>
              <a:t>年是否承办过国际比赛：</a:t>
            </a:r>
            <a:endParaRPr lang="en-US" altLang="zh-CN" sz="4000" dirty="0">
              <a:cs typeface="+mn-ea"/>
            </a:endParaRPr>
          </a:p>
          <a:p>
            <a:pPr algn="l"/>
            <a:endParaRPr lang="en-US" altLang="zh-CN" sz="4000" dirty="0">
              <a:cs typeface="+mn-ea"/>
            </a:endParaRPr>
          </a:p>
          <a:p>
            <a:pPr algn="l"/>
            <a:endParaRPr lang="en-US" altLang="zh-CN" sz="4000" dirty="0">
              <a:cs typeface="+mn-ea"/>
            </a:endParaRPr>
          </a:p>
          <a:p>
            <a:pPr algn="l"/>
            <a:endParaRPr lang="en-US" altLang="zh-CN" sz="4000" dirty="0">
              <a:cs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35080" y="10333963"/>
            <a:ext cx="16513835" cy="1536171"/>
          </a:xfrm>
          <a:prstGeom prst="rect">
            <a:avLst/>
          </a:prstGeom>
          <a:solidFill>
            <a:srgbClr val="036A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/>
          </a:p>
        </p:txBody>
      </p:sp>
      <p:sp>
        <p:nvSpPr>
          <p:cNvPr id="7" name="TextBox 6"/>
          <p:cNvSpPr txBox="1"/>
          <p:nvPr/>
        </p:nvSpPr>
        <p:spPr>
          <a:xfrm>
            <a:off x="7967528" y="10240273"/>
            <a:ext cx="8448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</a:rPr>
              <a:t>THANK YOU</a:t>
            </a:r>
            <a:endParaRPr lang="zh-CN" altLang="en-US" sz="96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71" y="2441510"/>
            <a:ext cx="7108659" cy="64739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808001" y="272535"/>
            <a:ext cx="3932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城市信息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/>
        </p:nvGraphicFramePr>
        <p:xfrm>
          <a:off x="2325414" y="2834640"/>
          <a:ext cx="16374066" cy="9698859"/>
        </p:xfrm>
        <a:graphic>
          <a:graphicData uri="http://schemas.openxmlformats.org/drawingml/2006/table">
            <a:tbl>
              <a:tblPr firstRow="1" bandRow="1"/>
              <a:tblGrid>
                <a:gridCol w="8403948"/>
                <a:gridCol w="7970118"/>
              </a:tblGrid>
              <a:tr h="1155338">
                <a:tc gridSpan="2"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城市名称：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cPr/>
                </a:tc>
              </a:tr>
              <a:tr h="1321771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城市所属会员协会：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321771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城市职业球队数量及名称：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733903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职业球队所使用的主场场地：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499728">
                <a:tc>
                  <a:txBody>
                    <a:bodyPr/>
                    <a:lstStyle/>
                    <a:p>
                      <a:pPr marL="0" marR="0" indent="0" algn="l" defTabSz="2437765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+mn-lt"/>
                          <a:ea typeface="+mn-ea"/>
                          <a:cs typeface="+mn-ea"/>
                          <a:sym typeface="Helvetica Neue" panose="02000503000000020004"/>
                        </a:rPr>
                        <a:t>机场：</a:t>
                      </a:r>
                      <a:endParaRPr kumimoji="0" lang="en-US" altLang="zh-CN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+mn-lt"/>
                        <a:ea typeface="+mn-ea"/>
                        <a:cs typeface="+mn-ea"/>
                        <a:sym typeface="Helvetica Neue" panose="02000503000000020004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321771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火车站及高铁站：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235984" y="6253528"/>
            <a:ext cx="1568258" cy="1536975"/>
          </a:xfrm>
          <a:prstGeom prst="rect">
            <a:avLst/>
          </a:prstGeom>
          <a:solidFill>
            <a:srgbClr val="261549"/>
          </a:solidFill>
          <a:ln>
            <a:solidFill>
              <a:srgbClr val="261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latin typeface="+mn-ea"/>
                <a:cs typeface="+mn-ea"/>
              </a:rPr>
              <a:t>02</a:t>
            </a:r>
            <a:endParaRPr lang="zh-CN" altLang="en-US" sz="4400" b="1" dirty="0"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61575" y="6253528"/>
            <a:ext cx="7399804" cy="153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1" dirty="0">
                <a:solidFill>
                  <a:srgbClr val="960101"/>
                </a:solidFill>
                <a:latin typeface="+mn-ea"/>
                <a:cs typeface="+mn-ea"/>
              </a:rPr>
              <a:t>                 </a:t>
            </a:r>
            <a:r>
              <a:rPr lang="zh-CN" altLang="en-US" sz="4400" b="1" dirty="0">
                <a:solidFill>
                  <a:srgbClr val="3D1D69"/>
                </a:solidFill>
                <a:latin typeface="+mn-ea"/>
                <a:cs typeface="+mn-ea"/>
              </a:rPr>
              <a:t>体育场</a:t>
            </a:r>
            <a:endParaRPr lang="zh-CN" altLang="en-US" sz="4400" b="1" dirty="0">
              <a:solidFill>
                <a:srgbClr val="3D1D69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7"/>
          <p:cNvGraphicFramePr>
            <a:graphicFrameLocks noGrp="1"/>
          </p:cNvGraphicFramePr>
          <p:nvPr/>
        </p:nvGraphicFramePr>
        <p:xfrm>
          <a:off x="268014" y="2803230"/>
          <a:ext cx="10783614" cy="9545994"/>
        </p:xfrm>
        <a:graphic>
          <a:graphicData uri="http://schemas.openxmlformats.org/drawingml/2006/table">
            <a:tbl>
              <a:tblPr firstRow="1" bandRow="1"/>
              <a:tblGrid>
                <a:gridCol w="5534663"/>
                <a:gridCol w="5248951"/>
              </a:tblGrid>
              <a:tr h="909933">
                <a:tc gridSpan="2"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体育场名称：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cPr/>
                </a:tc>
              </a:tr>
              <a:tr h="104101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建设时间（年、月）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04101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占地面积（体育场主体及周边可用于赛事集散区域）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365605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体育场照度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水平照度：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垂直照度：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1811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是否有照明检测报告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104101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设计坐席数、实际安装坐席数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104101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体育场业主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945213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体育场运营单位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974020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体育场运营负责人及联系方式</a:t>
                      </a:r>
                      <a:endParaRPr lang="en-US" altLang="zh-CN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11445767" y="2412124"/>
            <a:ext cx="12029090" cy="1051560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体育场内场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号机位全景图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外场俯瞰图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示例：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alphaModFix amt="26000"/>
          </a:blip>
          <a:stretch>
            <a:fillRect/>
          </a:stretch>
        </p:blipFill>
        <p:spPr>
          <a:xfrm>
            <a:off x="12701488" y="3130028"/>
            <a:ext cx="8156291" cy="49093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11677317" y="8418786"/>
            <a:ext cx="11718712" cy="43911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8001" y="272535"/>
            <a:ext cx="3932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体育场信息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7"/>
          <p:cNvGraphicFramePr>
            <a:graphicFrameLocks noGrp="1"/>
          </p:cNvGraphicFramePr>
          <p:nvPr/>
        </p:nvGraphicFramePr>
        <p:xfrm>
          <a:off x="804042" y="4256690"/>
          <a:ext cx="9869213" cy="6029904"/>
        </p:xfrm>
        <a:graphic>
          <a:graphicData uri="http://schemas.openxmlformats.org/drawingml/2006/table">
            <a:tbl>
              <a:tblPr firstRow="1" bandRow="1"/>
              <a:tblGrid>
                <a:gridCol w="4840013"/>
                <a:gridCol w="5029200"/>
              </a:tblGrid>
              <a:tr h="2274206">
                <a:tc gridSpan="2"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3600" dirty="0">
                          <a:ea typeface="+mn-ea"/>
                          <a:cs typeface="+mn-ea"/>
                        </a:rPr>
                        <a:t>体育场地址：（精确到门牌号）</a:t>
                      </a:r>
                      <a:endParaRPr lang="en-US" altLang="zh-CN" sz="3600" dirty="0"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ea typeface="+mn-ea"/>
                        <a:cs typeface="+mn-ea"/>
                      </a:endParaRPr>
                    </a:p>
                    <a:p>
                      <a:pPr algn="l"/>
                      <a:endParaRPr lang="en-US" altLang="zh-CN" sz="3600" dirty="0">
                        <a:ea typeface="+mn-ea"/>
                        <a:cs typeface="+mn-ea"/>
                      </a:endParaRPr>
                    </a:p>
                    <a:p>
                      <a:pPr algn="l"/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cPr/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距离主要交通枢纽距离及车程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距离主队酒店距离及车程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距离客队酒店距离及车程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  <a:tr h="699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algn="l"/>
                      <a:r>
                        <a:rPr lang="zh-CN" altLang="en-US" sz="2800" dirty="0">
                          <a:ea typeface="+mn-ea"/>
                          <a:cs typeface="+mn-ea"/>
                        </a:rPr>
                        <a:t>距离官员酒店距离及车程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</a:tr>
              <a:tr h="874695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ea typeface="+mn-ea"/>
                          <a:cs typeface="+mn-ea"/>
                        </a:rPr>
                        <a:t>距离工作组酒店距离及车程</a:t>
                      </a:r>
                      <a:endParaRPr lang="zh-CN" altLang="en-US" sz="2800" dirty="0">
                        <a:ea typeface="+mn-ea"/>
                        <a:cs typeface="+mn-ea"/>
                      </a:endParaRPr>
                    </a:p>
                    <a:p>
                      <a:pPr algn="l"/>
                      <a:endParaRPr lang="zh-CN" altLang="en-US" sz="28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1pPr>
                      <a:lvl2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2pPr>
                      <a:lvl3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3pPr>
                      <a:lvl4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4pPr>
                      <a:lvl5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5pPr>
                      <a:lvl6pPr marL="0" marR="0" indent="2286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6pPr>
                      <a:lvl7pPr marL="0" marR="0" indent="2743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7pPr>
                      <a:lvl8pPr marL="0" marR="0" indent="3200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8pPr>
                      <a:lvl9pPr marL="0" marR="0" indent="3657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等线" panose="02010600030101010101" charset="-122"/>
                          <a:sym typeface="Helvetica Neue" panose="02000503000000020004"/>
                        </a:defRPr>
                      </a:lvl9pPr>
                    </a:lstStyle>
                    <a:p>
                      <a:endParaRPr lang="zh-CN" altLang="en-US" sz="3600" dirty="0">
                        <a:ea typeface="+mn-ea"/>
                        <a:cs typeface="+mn-ea"/>
                      </a:endParaRPr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2840265" y="2831569"/>
            <a:ext cx="406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US" altLang="zh-CN" sz="1800" kern="1200" dirty="0">
                <a:solidFill>
                  <a:prstClr val="black"/>
                </a:solidFill>
                <a:latin typeface="+mn-ea"/>
                <a:cs typeface="+mn-ea"/>
              </a:rPr>
              <a:t>+</a:t>
            </a:r>
            <a:r>
              <a:rPr lang="zh-CN" altLang="en-US" sz="1800" kern="1200" dirty="0">
                <a:solidFill>
                  <a:prstClr val="black"/>
                </a:solidFill>
                <a:latin typeface="+mn-ea"/>
                <a:cs typeface="+mn-ea"/>
              </a:rPr>
              <a:t>提供体育场区位示意图。 示例：</a:t>
            </a:r>
            <a:endParaRPr lang="zh-CN" altLang="en-US" sz="1800" kern="1200" dirty="0">
              <a:solidFill>
                <a:prstClr val="black"/>
              </a:solidFill>
              <a:latin typeface="+mn-ea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alphaModFix amt="41000"/>
          </a:blip>
          <a:stretch>
            <a:fillRect/>
          </a:stretch>
        </p:blipFill>
        <p:spPr>
          <a:xfrm>
            <a:off x="11201709" y="3861848"/>
            <a:ext cx="12378249" cy="81338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8001" y="272535"/>
            <a:ext cx="3932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体育场信息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30000"/>
          </a:blip>
          <a:stretch>
            <a:fillRect/>
          </a:stretch>
        </p:blipFill>
        <p:spPr>
          <a:xfrm>
            <a:off x="4559485" y="2610594"/>
            <a:ext cx="13708469" cy="102982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8382" y="1985448"/>
            <a:ext cx="89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提供体育场周边平面图。 示例：</a:t>
            </a:r>
            <a:endParaRPr lang="zh-CN" altLang="en-US" dirty="0"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8001" y="272535"/>
            <a:ext cx="3932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体育场信息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382" y="1985448"/>
            <a:ext cx="89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</a:rPr>
              <a:t>+</a:t>
            </a:r>
            <a:r>
              <a:rPr lang="zh-CN" altLang="en-US" dirty="0">
                <a:cs typeface="+mn-ea"/>
              </a:rPr>
              <a:t>提供体育场竞赛区平面图。 示例：</a:t>
            </a:r>
            <a:endParaRPr lang="zh-CN" altLang="en-US" dirty="0"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alphaModFix amt="28000"/>
          </a:blip>
          <a:stretch>
            <a:fillRect/>
          </a:stretch>
        </p:blipFill>
        <p:spPr>
          <a:xfrm rot="10800000">
            <a:off x="159953" y="2447112"/>
            <a:ext cx="24166777" cy="92834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8001" y="272535"/>
            <a:ext cx="3932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+mn-ea"/>
                <a:cs typeface="+mn-ea"/>
              </a:rPr>
              <a:t>体育场信息</a:t>
            </a:r>
            <a:endParaRPr lang="zh-CN" altLang="en-US" sz="4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8513a40-3efa-4b7a-a06c-4548eccf472e}"/>
</p:tagLst>
</file>

<file path=ppt/tags/tag2.xml><?xml version="1.0" encoding="utf-8"?>
<p:tagLst xmlns:p="http://schemas.openxmlformats.org/presentationml/2006/main">
  <p:tag name="KSO_WM_UNIT_TABLE_BEAUTIFY" val="smartTable{d7fc1896-d524-4cd4-91e5-63f2ffe0204f}"/>
</p:tagLst>
</file>

<file path=ppt/tags/tag3.xml><?xml version="1.0" encoding="utf-8"?>
<p:tagLst xmlns:p="http://schemas.openxmlformats.org/presentationml/2006/main">
  <p:tag name="KSO_WM_UNIT_TABLE_BEAUTIFY" val="smartTable{d7fc1896-d524-4cd4-91e5-63f2ffe0204f}"/>
</p:tagLst>
</file>

<file path=ppt/tags/tag4.xml><?xml version="1.0" encoding="utf-8"?>
<p:tagLst xmlns:p="http://schemas.openxmlformats.org/presentationml/2006/main">
  <p:tag name="KSO_WM_UNIT_TABLE_BEAUTIFY" val="smartTable{ca9ac8ee-7a0f-4e46-b56c-6cfb2e5a9752}"/>
</p:tagLst>
</file>

<file path=ppt/tags/tag5.xml><?xml version="1.0" encoding="utf-8"?>
<p:tagLst xmlns:p="http://schemas.openxmlformats.org/presentationml/2006/main">
  <p:tag name="KSO_WM_UNIT_TABLE_BEAUTIFY" val="smartTable{4e676767-166a-4f83-8312-19de05316ff4}"/>
</p:tagLst>
</file>

<file path=ppt/tags/tag6.xml><?xml version="1.0" encoding="utf-8"?>
<p:tagLst xmlns:p="http://schemas.openxmlformats.org/presentationml/2006/main">
  <p:tag name="KSO_WPP_MARK_KEY" val="df3f7545-0177-4927-8f1b-a90b860de52c"/>
  <p:tag name="COMMONDATA" val="eyJoZGlkIjoiMDg3NTZiMDg5Y2NhOWI1MWRjMjA2YjNjNTViOGM3Y2Q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zwhjf3c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zwhjf3c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7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3431</Words>
  <Application>WPS 演示</Application>
  <PresentationFormat>自定义</PresentationFormat>
  <Paragraphs>639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Helvetica Neue</vt:lpstr>
      <vt:lpstr>Helvetica Neue Medium</vt:lpstr>
      <vt:lpstr>等线</vt:lpstr>
      <vt:lpstr>Times New Roman</vt:lpstr>
      <vt:lpstr>微软雅黑</vt:lpstr>
      <vt:lpstr>Arial Unicode MS</vt:lpstr>
      <vt:lpstr>Wingdings 2</vt:lpstr>
      <vt:lpstr>Agfa Rotis Semi Serif</vt:lpstr>
      <vt:lpstr>Segoe Print</vt:lpstr>
      <vt:lpstr>Batang</vt:lpstr>
      <vt:lpstr>Calibri</vt:lpstr>
      <vt:lpstr>Constantia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lxp</dc:creator>
  <cp:lastModifiedBy>刘义鹏</cp:lastModifiedBy>
  <cp:revision>699</cp:revision>
  <dcterms:created xsi:type="dcterms:W3CDTF">2022-04-06T06:21:00Z</dcterms:created>
  <dcterms:modified xsi:type="dcterms:W3CDTF">2023-08-14T06:55:44Z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53D867EEADB140459A7C28435188EC3B_12</vt:lpwstr>
  </property>
</Properties>
</file>